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8" r:id="rId3"/>
    <p:sldId id="257" r:id="rId4"/>
    <p:sldId id="259" r:id="rId5"/>
    <p:sldId id="260" r:id="rId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3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Лист1!$B$1</c:f>
              <c:strCache>
                <c:ptCount val="1"/>
                <c:pt idx="0">
                  <c:v>внутр.м.</c:v>
                </c:pt>
              </c:strCache>
            </c:strRef>
          </c:tx>
          <c:invertIfNegative val="0"/>
          <c:val>
            <c:numRef>
              <c:f>Лист1!$B$2:$B$20</c:f>
              <c:numCache>
                <c:formatCode>General</c:formatCode>
                <c:ptCount val="19"/>
                <c:pt idx="0" formatCode="0.0">
                  <c:v>6.4</c:v>
                </c:pt>
                <c:pt idx="1">
                  <c:v>4.9000000000000004</c:v>
                </c:pt>
                <c:pt idx="2">
                  <c:v>-8.6999999999999993</c:v>
                </c:pt>
                <c:pt idx="3">
                  <c:v>-13.8</c:v>
                </c:pt>
                <c:pt idx="4">
                  <c:v>-17.3</c:v>
                </c:pt>
                <c:pt idx="5">
                  <c:v>-11.8</c:v>
                </c:pt>
                <c:pt idx="6">
                  <c:v>-15.7</c:v>
                </c:pt>
                <c:pt idx="7">
                  <c:v>-14</c:v>
                </c:pt>
                <c:pt idx="8">
                  <c:v>-9.6</c:v>
                </c:pt>
                <c:pt idx="9">
                  <c:v>-11.7</c:v>
                </c:pt>
                <c:pt idx="10">
                  <c:v>-7.7</c:v>
                </c:pt>
                <c:pt idx="11">
                  <c:v>-4.4000000000000004</c:v>
                </c:pt>
                <c:pt idx="12">
                  <c:v>-8.1</c:v>
                </c:pt>
                <c:pt idx="13">
                  <c:v>-5.5</c:v>
                </c:pt>
                <c:pt idx="14">
                  <c:v>-7.4</c:v>
                </c:pt>
                <c:pt idx="15">
                  <c:v>-8.8000000000000007</c:v>
                </c:pt>
                <c:pt idx="16">
                  <c:v>-12.2</c:v>
                </c:pt>
                <c:pt idx="17">
                  <c:v>-6.2</c:v>
                </c:pt>
                <c:pt idx="18">
                  <c:v>-12.7</c:v>
                </c:pt>
              </c:numCache>
            </c:numRef>
          </c:val>
        </c:ser>
        <c:ser>
          <c:idx val="1"/>
          <c:order val="1"/>
          <c:tx>
            <c:strRef>
              <c:f>Лист1!$C$1</c:f>
              <c:strCache>
                <c:ptCount val="1"/>
                <c:pt idx="0">
                  <c:v>внеш.м.</c:v>
                </c:pt>
              </c:strCache>
            </c:strRef>
          </c:tx>
          <c:invertIfNegative val="0"/>
          <c:val>
            <c:numRef>
              <c:f>Лист1!$C$2:$C$20</c:f>
              <c:numCache>
                <c:formatCode>General</c:formatCode>
                <c:ptCount val="19"/>
                <c:pt idx="0" formatCode="0.0">
                  <c:v>12.9</c:v>
                </c:pt>
                <c:pt idx="1">
                  <c:v>9.1999999999999993</c:v>
                </c:pt>
                <c:pt idx="2">
                  <c:v>-5.2</c:v>
                </c:pt>
                <c:pt idx="3">
                  <c:v>-16.8</c:v>
                </c:pt>
                <c:pt idx="4">
                  <c:v>-19</c:v>
                </c:pt>
                <c:pt idx="5">
                  <c:v>-16.8</c:v>
                </c:pt>
                <c:pt idx="6">
                  <c:v>-16.5</c:v>
                </c:pt>
                <c:pt idx="7">
                  <c:v>-16.2</c:v>
                </c:pt>
                <c:pt idx="8">
                  <c:v>-16.3</c:v>
                </c:pt>
                <c:pt idx="9">
                  <c:v>-18.3</c:v>
                </c:pt>
                <c:pt idx="10">
                  <c:v>-17.7</c:v>
                </c:pt>
                <c:pt idx="11">
                  <c:v>-17.3</c:v>
                </c:pt>
                <c:pt idx="12">
                  <c:v>-16.3</c:v>
                </c:pt>
                <c:pt idx="13">
                  <c:v>-15.9</c:v>
                </c:pt>
                <c:pt idx="14">
                  <c:v>-14.8</c:v>
                </c:pt>
                <c:pt idx="15">
                  <c:v>-12.5</c:v>
                </c:pt>
                <c:pt idx="16">
                  <c:v>-14.2</c:v>
                </c:pt>
                <c:pt idx="17">
                  <c:v>-11</c:v>
                </c:pt>
                <c:pt idx="18">
                  <c:v>-14.7</c:v>
                </c:pt>
              </c:numCache>
            </c:numRef>
          </c:val>
        </c:ser>
        <c:dLbls>
          <c:showLegendKey val="0"/>
          <c:showVal val="0"/>
          <c:showCatName val="0"/>
          <c:showSerName val="0"/>
          <c:showPercent val="0"/>
          <c:showBubbleSize val="0"/>
        </c:dLbls>
        <c:gapWidth val="150"/>
        <c:overlap val="100"/>
        <c:axId val="73292416"/>
        <c:axId val="73294208"/>
      </c:barChart>
      <c:catAx>
        <c:axId val="73292416"/>
        <c:scaling>
          <c:orientation val="minMax"/>
        </c:scaling>
        <c:delete val="0"/>
        <c:axPos val="b"/>
        <c:majorTickMark val="out"/>
        <c:minorTickMark val="none"/>
        <c:tickLblPos val="nextTo"/>
        <c:crossAx val="73294208"/>
        <c:crosses val="autoZero"/>
        <c:auto val="1"/>
        <c:lblAlgn val="ctr"/>
        <c:lblOffset val="100"/>
        <c:noMultiLvlLbl val="0"/>
      </c:catAx>
      <c:valAx>
        <c:axId val="73294208"/>
        <c:scaling>
          <c:orientation val="minMax"/>
        </c:scaling>
        <c:delete val="0"/>
        <c:axPos val="l"/>
        <c:majorGridlines/>
        <c:numFmt formatCode="0.0" sourceLinked="1"/>
        <c:majorTickMark val="out"/>
        <c:minorTickMark val="none"/>
        <c:tickLblPos val="nextTo"/>
        <c:crossAx val="73292416"/>
        <c:crosses val="autoZero"/>
        <c:crossBetween val="between"/>
      </c:valAx>
    </c:plotArea>
    <c:legend>
      <c:legendPos val="r"/>
      <c:layout/>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012C9E2E-0F93-49AD-9D3B-48D3899BCADA}" type="datetimeFigureOut">
              <a:rPr lang="ru-RU" smtClean="0"/>
              <a:t>15.12.2019</a:t>
            </a:fld>
            <a:endParaRPr lang="ru-RU"/>
          </a:p>
        </p:txBody>
      </p:sp>
      <p:sp>
        <p:nvSpPr>
          <p:cNvPr id="5" name="Footer Placeholder 4"/>
          <p:cNvSpPr>
            <a:spLocks noGrp="1"/>
          </p:cNvSpPr>
          <p:nvPr>
            <p:ph type="ftr" sz="quarter" idx="11"/>
          </p:nvPr>
        </p:nvSpPr>
        <p:spPr>
          <a:xfrm>
            <a:off x="1174044" y="5357592"/>
            <a:ext cx="5034845" cy="365125"/>
          </a:xfrm>
        </p:spPr>
        <p:txBody>
          <a:bodyPr/>
          <a:lstStyle/>
          <a:p>
            <a:endParaRPr lang="ru-R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0A456EEF-F6B3-4F1A-9628-55BD1F7A5507}"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12C9E2E-0F93-49AD-9D3B-48D3899BCADA}" type="datetimeFigureOut">
              <a:rPr lang="ru-RU" smtClean="0"/>
              <a:t>15.12.2019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A456EEF-F6B3-4F1A-9628-55BD1F7A5507}"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12C9E2E-0F93-49AD-9D3B-48D3899BCADA}" type="datetimeFigureOut">
              <a:rPr lang="ru-RU" smtClean="0"/>
              <a:t>15.12.2019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A456EEF-F6B3-4F1A-9628-55BD1F7A5507}"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12C9E2E-0F93-49AD-9D3B-48D3899BCADA}" type="datetimeFigureOut">
              <a:rPr lang="ru-RU" smtClean="0"/>
              <a:t>15.12.2019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A456EEF-F6B3-4F1A-9628-55BD1F7A5507}"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12C9E2E-0F93-49AD-9D3B-48D3899BCADA}" type="datetimeFigureOut">
              <a:rPr lang="ru-RU" smtClean="0"/>
              <a:t>15.12.2019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A456EEF-F6B3-4F1A-9628-55BD1F7A5507}"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012C9E2E-0F93-49AD-9D3B-48D3899BCADA}" type="datetimeFigureOut">
              <a:rPr lang="ru-RU" smtClean="0"/>
              <a:t>15.12.2019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A456EEF-F6B3-4F1A-9628-55BD1F7A5507}" type="slidenum">
              <a:rPr lang="ru-RU" smtClean="0"/>
              <a:t>‹#›</a:t>
            </a:fld>
            <a:endParaRPr lang="ru-RU"/>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012C9E2E-0F93-49AD-9D3B-48D3899BCADA}" type="datetimeFigureOut">
              <a:rPr lang="ru-RU" smtClean="0"/>
              <a:t>15.12.2019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A456EEF-F6B3-4F1A-9628-55BD1F7A5507}" type="slidenum">
              <a:rPr lang="ru-RU" smtClean="0"/>
              <a:t>‹#›</a:t>
            </a:fld>
            <a:endParaRPr lang="ru-RU"/>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012C9E2E-0F93-49AD-9D3B-48D3899BCADA}" type="datetimeFigureOut">
              <a:rPr lang="ru-RU" smtClean="0"/>
              <a:t>15.12.2019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A456EEF-F6B3-4F1A-9628-55BD1F7A5507}"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2C9E2E-0F93-49AD-9D3B-48D3899BCADA}" type="datetimeFigureOut">
              <a:rPr lang="ru-RU" smtClean="0"/>
              <a:t>15.12.2019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A456EEF-F6B3-4F1A-9628-55BD1F7A5507}"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012C9E2E-0F93-49AD-9D3B-48D3899BCADA}" type="datetimeFigureOut">
              <a:rPr lang="ru-RU" smtClean="0"/>
              <a:t>15.12.2019</a:t>
            </a:fld>
            <a:endParaRPr lang="ru-RU"/>
          </a:p>
        </p:txBody>
      </p:sp>
      <p:sp>
        <p:nvSpPr>
          <p:cNvPr id="6" name="Footer Placeholder 5"/>
          <p:cNvSpPr>
            <a:spLocks noGrp="1"/>
          </p:cNvSpPr>
          <p:nvPr>
            <p:ph type="ftr" sz="quarter" idx="11"/>
          </p:nvPr>
        </p:nvSpPr>
        <p:spPr>
          <a:xfrm rot="-60000">
            <a:off x="914554" y="5829261"/>
            <a:ext cx="3522607" cy="365125"/>
          </a:xfrm>
        </p:spPr>
        <p:txBody>
          <a:bodyPr/>
          <a:lstStyle/>
          <a:p>
            <a:endParaRPr lang="ru-RU"/>
          </a:p>
        </p:txBody>
      </p:sp>
      <p:sp>
        <p:nvSpPr>
          <p:cNvPr id="7" name="Slide Number Placeholder 6"/>
          <p:cNvSpPr>
            <a:spLocks noGrp="1"/>
          </p:cNvSpPr>
          <p:nvPr>
            <p:ph type="sldNum" sz="quarter" idx="12"/>
          </p:nvPr>
        </p:nvSpPr>
        <p:spPr>
          <a:xfrm rot="60000">
            <a:off x="7557313" y="5896961"/>
            <a:ext cx="554023" cy="365125"/>
          </a:xfrm>
        </p:spPr>
        <p:txBody>
          <a:bodyPr/>
          <a:lstStyle/>
          <a:p>
            <a:fld id="{0A456EEF-F6B3-4F1A-9628-55BD1F7A5507}"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012C9E2E-0F93-49AD-9D3B-48D3899BCADA}" type="datetimeFigureOut">
              <a:rPr lang="ru-RU" smtClean="0"/>
              <a:t>15.12.2019</a:t>
            </a:fld>
            <a:endParaRPr lang="ru-RU"/>
          </a:p>
        </p:txBody>
      </p:sp>
      <p:sp>
        <p:nvSpPr>
          <p:cNvPr id="6" name="Footer Placeholder 5"/>
          <p:cNvSpPr>
            <a:spLocks noGrp="1"/>
          </p:cNvSpPr>
          <p:nvPr>
            <p:ph type="ftr" sz="quarter" idx="11"/>
          </p:nvPr>
        </p:nvSpPr>
        <p:spPr>
          <a:xfrm rot="-60000">
            <a:off x="914569" y="5831037"/>
            <a:ext cx="3319043" cy="365125"/>
          </a:xfrm>
        </p:spPr>
        <p:txBody>
          <a:bodyPr/>
          <a:lstStyle/>
          <a:p>
            <a:endParaRPr lang="ru-RU"/>
          </a:p>
        </p:txBody>
      </p:sp>
      <p:sp>
        <p:nvSpPr>
          <p:cNvPr id="7" name="Slide Number Placeholder 6"/>
          <p:cNvSpPr>
            <a:spLocks noGrp="1"/>
          </p:cNvSpPr>
          <p:nvPr>
            <p:ph type="sldNum" sz="quarter" idx="12"/>
          </p:nvPr>
        </p:nvSpPr>
        <p:spPr>
          <a:xfrm rot="60000">
            <a:off x="7562089" y="5900026"/>
            <a:ext cx="554023" cy="365125"/>
          </a:xfrm>
        </p:spPr>
        <p:txBody>
          <a:bodyPr/>
          <a:lstStyle/>
          <a:p>
            <a:fld id="{0A456EEF-F6B3-4F1A-9628-55BD1F7A5507}"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012C9E2E-0F93-49AD-9D3B-48D3899BCADA}" type="datetimeFigureOut">
              <a:rPr lang="ru-RU" smtClean="0"/>
              <a:t>15.12.2019</a:t>
            </a:fld>
            <a:endParaRPr lang="ru-R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0A456EEF-F6B3-4F1A-9628-55BD1F7A5507}"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548680"/>
            <a:ext cx="7772400" cy="1470025"/>
          </a:xfrm>
        </p:spPr>
        <p:txBody>
          <a:bodyPr/>
          <a:lstStyle/>
          <a:p>
            <a:r>
              <a:rPr lang="ru-RU" dirty="0" err="1" smtClean="0"/>
              <a:t>Тепловизор</a:t>
            </a:r>
            <a:r>
              <a:rPr lang="ru-RU" dirty="0" smtClean="0"/>
              <a:t> </a:t>
            </a:r>
            <a:endParaRPr lang="ru-RU" dirty="0"/>
          </a:p>
        </p:txBody>
      </p:sp>
      <p:sp>
        <p:nvSpPr>
          <p:cNvPr id="3" name="Подзаголовок 2"/>
          <p:cNvSpPr>
            <a:spLocks noGrp="1"/>
          </p:cNvSpPr>
          <p:nvPr>
            <p:ph type="subTitle" idx="1"/>
          </p:nvPr>
        </p:nvSpPr>
        <p:spPr>
          <a:xfrm>
            <a:off x="1043608" y="2708920"/>
            <a:ext cx="5184576" cy="3168352"/>
          </a:xfrm>
        </p:spPr>
        <p:txBody>
          <a:bodyPr>
            <a:normAutofit/>
          </a:bodyPr>
          <a:lstStyle/>
          <a:p>
            <a:pPr algn="just"/>
            <a:r>
              <a:rPr lang="ru-RU" dirty="0" smtClean="0">
                <a:solidFill>
                  <a:schemeClr val="tx1"/>
                </a:solidFill>
              </a:rPr>
              <a:t>При помощи </a:t>
            </a:r>
            <a:r>
              <a:rPr lang="ru-RU" dirty="0" err="1" smtClean="0">
                <a:solidFill>
                  <a:schemeClr val="tx1"/>
                </a:solidFill>
              </a:rPr>
              <a:t>тепловизора</a:t>
            </a:r>
            <a:r>
              <a:rPr lang="ru-RU" dirty="0" smtClean="0">
                <a:solidFill>
                  <a:schemeClr val="tx1"/>
                </a:solidFill>
              </a:rPr>
              <a:t> </a:t>
            </a:r>
            <a:r>
              <a:rPr lang="en-US" dirty="0" smtClean="0">
                <a:solidFill>
                  <a:schemeClr val="tx1"/>
                </a:solidFill>
              </a:rPr>
              <a:t>Fluke Tis40</a:t>
            </a:r>
            <a:r>
              <a:rPr lang="ru-RU" dirty="0" smtClean="0">
                <a:solidFill>
                  <a:schemeClr val="tx1"/>
                </a:solidFill>
              </a:rPr>
              <a:t> мы решили найти утечку тепла в нашей школе.</a:t>
            </a:r>
            <a:endParaRPr lang="ru-RU" dirty="0">
              <a:solidFill>
                <a:schemeClr val="tx1"/>
              </a:solidFill>
            </a:endParaRPr>
          </a:p>
        </p:txBody>
      </p:sp>
      <p:sp>
        <p:nvSpPr>
          <p:cNvPr id="4" name="AutoShape 2" descr="https://www.souz-pribor.ru/upload/webp/iblock/544/54436ed1ba797784a5944dfcc69c0188.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https://www.souz-pribor.ru/upload/webp/iblock/544/54436ed1ba797784a5944dfcc69c0188.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 name="Рисунок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490233">
            <a:off x="4643878" y="1556662"/>
            <a:ext cx="4396018" cy="4396018"/>
          </a:xfrm>
          <a:prstGeom prst="rect">
            <a:avLst/>
          </a:prstGeom>
        </p:spPr>
      </p:pic>
    </p:spTree>
    <p:extLst>
      <p:ext uri="{BB962C8B-B14F-4D97-AF65-F5344CB8AC3E}">
        <p14:creationId xmlns:p14="http://schemas.microsoft.com/office/powerpoint/2010/main" val="1003330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a:graphicFrameLocks/>
          </p:cNvGraphicFramePr>
          <p:nvPr>
            <p:extLst>
              <p:ext uri="{D42A27DB-BD31-4B8C-83A1-F6EECF244321}">
                <p14:modId xmlns:p14="http://schemas.microsoft.com/office/powerpoint/2010/main" val="3246620200"/>
              </p:ext>
            </p:extLst>
          </p:nvPr>
        </p:nvGraphicFramePr>
        <p:xfrm>
          <a:off x="2627784" y="3140968"/>
          <a:ext cx="5616624" cy="309634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896293" y="1195117"/>
            <a:ext cx="7492132" cy="2308324"/>
          </a:xfrm>
          <a:prstGeom prst="rect">
            <a:avLst/>
          </a:prstGeom>
          <a:noFill/>
        </p:spPr>
        <p:txBody>
          <a:bodyPr wrap="square" rtlCol="0">
            <a:spAutoFit/>
          </a:bodyPr>
          <a:lstStyle/>
          <a:p>
            <a:pPr algn="just"/>
            <a:r>
              <a:rPr lang="ru-RU" dirty="0" smtClean="0"/>
              <a:t>Мы обошли нашу школу и обнаружили трещины в стыках плит, при помощи </a:t>
            </a:r>
            <a:r>
              <a:rPr lang="ru-RU" dirty="0" err="1" smtClean="0"/>
              <a:t>тепловизора</a:t>
            </a:r>
            <a:r>
              <a:rPr lang="ru-RU" dirty="0" smtClean="0"/>
              <a:t> выяснили что в этих местах происходит утечка тепла. На графике выведены показатели температур внутри трещин(синий цвет) и температура на улице(красный маркер) Всего мы насчитали около 25 трещин, но на график вывели с видимой утечкой тепла. График дает нам понять, что в нашей школе имеется большое количество трещин, которые выпускает из здания много тепла.</a:t>
            </a:r>
            <a:endParaRPr lang="ru-RU" dirty="0"/>
          </a:p>
        </p:txBody>
      </p:sp>
      <p:sp>
        <p:nvSpPr>
          <p:cNvPr id="8" name="TextBox 7"/>
          <p:cNvSpPr txBox="1"/>
          <p:nvPr/>
        </p:nvSpPr>
        <p:spPr>
          <a:xfrm>
            <a:off x="2987824" y="616332"/>
            <a:ext cx="3168352" cy="584775"/>
          </a:xfrm>
          <a:prstGeom prst="rect">
            <a:avLst/>
          </a:prstGeom>
          <a:noFill/>
        </p:spPr>
        <p:txBody>
          <a:bodyPr wrap="square" rtlCol="0">
            <a:spAutoFit/>
          </a:bodyPr>
          <a:lstStyle/>
          <a:p>
            <a:r>
              <a:rPr lang="ru-RU" sz="3200" dirty="0" smtClean="0"/>
              <a:t>Наблюдения.</a:t>
            </a:r>
            <a:endParaRPr lang="ru-RU" sz="3200" dirty="0"/>
          </a:p>
        </p:txBody>
      </p:sp>
    </p:spTree>
    <p:extLst>
      <p:ext uri="{BB962C8B-B14F-4D97-AF65-F5344CB8AC3E}">
        <p14:creationId xmlns:p14="http://schemas.microsoft.com/office/powerpoint/2010/main" val="3861026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descr="https://mail-attachment.googleusercontent.com/attachment/u/0/?view=att&amp;th=16edff3dc10a12c1&amp;attid=0.6&amp;disp=inline&amp;safe=1&amp;zw&amp;saddbat=ANGjdJ-xanP8vjGVuL2DQqpKfxxGaw1pdqA3etuFXdaVaTmG5qqOSfm5R_ipr1ZM5C3ow1l-oI7eInDsfk-GP_UF-xfQMO4IH5SdIzlf9etDlQZPlznVYa5bVycj2mRO-b8GnoyqbSIpXEsOUPzybPbI-CGziAGzls1Tm0FdutLx9bn72mPzsrQ9NT4dMkrt0B0TZkNtneKfx3RtQd5v5FyGz4u1zRm0xW5XJfloCYbQthnC_jH4WfwwhefpxgGfKVb8uRjKuKdicbty-oiUkJEZetfObtDrA4bqcb2g1alBwB0zcIqI7BIVHrf1hBwZyfN6MOJSi1PkFOiEQvOlIzg1y--HsUCZSGj67MwGP4mRES4ovP0lBnz1zDwksaoeqBDifdTBM5ByG8bfSkCat3QxT141FWO9MyZMbTf1DF5KQmksfFHsxmKEPtXMMMvOhhpWjTEhWZvlg-94B3QRaEuBjbzPCFx_h6G7_dZ63TBKjGp-SCW0KDfiebvgXK9o7bh_oR3wssUbTRZpIGBPCtXxA293qHs0R38qYeD1Uvg09-kAD8qqKq7-3dySYfU2XN9aH8JBv1HXAt1rtl2Y4Fdxn3I1ZdokJfEX4twdg-dwSpfJqvRpbpD5XuMeZEB2X6Tex9HNtnboiiCFGBC7qMeF4VAU9zhsRgr9zT6XP-BpRbP0ttV7Glg85aRxVaA"/>
          <p:cNvSpPr>
            <a:spLocks noChangeAspect="1" noChangeArrowheads="1"/>
          </p:cNvSpPr>
          <p:nvPr/>
        </p:nvSpPr>
        <p:spPr bwMode="auto">
          <a:xfrm>
            <a:off x="155575" y="-4098925"/>
            <a:ext cx="6400800" cy="8543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23191" y="2502310"/>
            <a:ext cx="3939397" cy="2954548"/>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1629" y="2045679"/>
            <a:ext cx="2900858" cy="3867810"/>
          </a:xfrm>
          <a:prstGeom prst="rect">
            <a:avLst/>
          </a:prstGeom>
        </p:spPr>
      </p:pic>
      <p:sp>
        <p:nvSpPr>
          <p:cNvPr id="8" name="TextBox 7"/>
          <p:cNvSpPr txBox="1"/>
          <p:nvPr/>
        </p:nvSpPr>
        <p:spPr>
          <a:xfrm>
            <a:off x="677213" y="764704"/>
            <a:ext cx="7560840" cy="1200329"/>
          </a:xfrm>
          <a:prstGeom prst="rect">
            <a:avLst/>
          </a:prstGeom>
          <a:noFill/>
        </p:spPr>
        <p:txBody>
          <a:bodyPr wrap="square" rtlCol="0">
            <a:spAutoFit/>
          </a:bodyPr>
          <a:lstStyle/>
          <a:p>
            <a:pPr algn="just"/>
            <a:r>
              <a:rPr lang="ru-RU" dirty="0" smtClean="0"/>
              <a:t>Были как и большие трещины во всю стену, так и просто маленькие, но достаточно широкие дыры. Вы можете увидеть как они выглядели вживую, мы даже не догадывались, что есть такие огромные трещины из которых выходит большое количество тепла.</a:t>
            </a:r>
            <a:endParaRPr lang="ru-RU" dirty="0"/>
          </a:p>
        </p:txBody>
      </p:sp>
    </p:spTree>
    <p:extLst>
      <p:ext uri="{BB962C8B-B14F-4D97-AF65-F5344CB8AC3E}">
        <p14:creationId xmlns:p14="http://schemas.microsoft.com/office/powerpoint/2010/main" val="2019034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620688"/>
            <a:ext cx="2976331" cy="2232248"/>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1381" y="3642655"/>
            <a:ext cx="3144669" cy="2358502"/>
          </a:xfrm>
          <a:prstGeom prst="rect">
            <a:avLst/>
          </a:prstGeom>
        </p:spPr>
      </p:pic>
      <p:sp>
        <p:nvSpPr>
          <p:cNvPr id="8" name="TextBox 7"/>
          <p:cNvSpPr txBox="1"/>
          <p:nvPr/>
        </p:nvSpPr>
        <p:spPr>
          <a:xfrm>
            <a:off x="2044106" y="-29063"/>
            <a:ext cx="5184576" cy="523220"/>
          </a:xfrm>
          <a:prstGeom prst="rect">
            <a:avLst/>
          </a:prstGeom>
          <a:noFill/>
        </p:spPr>
        <p:txBody>
          <a:bodyPr wrap="square" rtlCol="0">
            <a:spAutoFit/>
          </a:bodyPr>
          <a:lstStyle/>
          <a:p>
            <a:r>
              <a:rPr lang="ru-RU" sz="2800" u="sng" dirty="0" smtClean="0"/>
              <a:t>Фотографии с </a:t>
            </a:r>
            <a:r>
              <a:rPr lang="ru-RU" sz="2800" u="sng" dirty="0" err="1" smtClean="0"/>
              <a:t>тепловизора</a:t>
            </a:r>
            <a:r>
              <a:rPr lang="ru-RU" sz="2800" dirty="0" smtClean="0"/>
              <a:t>.</a:t>
            </a:r>
            <a:endParaRPr lang="ru-RU" sz="2800" dirty="0"/>
          </a:p>
        </p:txBody>
      </p:sp>
      <p:sp>
        <p:nvSpPr>
          <p:cNvPr id="9" name="TextBox 8"/>
          <p:cNvSpPr txBox="1"/>
          <p:nvPr/>
        </p:nvSpPr>
        <p:spPr>
          <a:xfrm>
            <a:off x="809478" y="3789040"/>
            <a:ext cx="4433796" cy="2308324"/>
          </a:xfrm>
          <a:prstGeom prst="rect">
            <a:avLst/>
          </a:prstGeom>
          <a:noFill/>
        </p:spPr>
        <p:txBody>
          <a:bodyPr wrap="square" rtlCol="0">
            <a:spAutoFit/>
          </a:bodyPr>
          <a:lstStyle/>
          <a:p>
            <a:pPr algn="just"/>
            <a:r>
              <a:rPr lang="ru-RU" dirty="0" smtClean="0"/>
              <a:t>Тут уже представлены фотографии с прибора. Верхняя температура показывает </a:t>
            </a:r>
            <a:r>
              <a:rPr lang="ru-RU" dirty="0"/>
              <a:t>м</a:t>
            </a:r>
            <a:r>
              <a:rPr lang="ru-RU" dirty="0" smtClean="0"/>
              <a:t>аркер который находится в центре фотографии, то есть температуру в центре трещины. Маркер, находящийся рядом с трещиной с температурой показывает температуру на улице.</a:t>
            </a:r>
            <a:endParaRPr lang="ru-RU" dirty="0"/>
          </a:p>
        </p:txBody>
      </p:sp>
      <p:sp>
        <p:nvSpPr>
          <p:cNvPr id="10" name="TextBox 9"/>
          <p:cNvSpPr txBox="1"/>
          <p:nvPr/>
        </p:nvSpPr>
        <p:spPr>
          <a:xfrm>
            <a:off x="801025" y="836712"/>
            <a:ext cx="4608512" cy="646331"/>
          </a:xfrm>
          <a:prstGeom prst="rect">
            <a:avLst/>
          </a:prstGeom>
          <a:noFill/>
        </p:spPr>
        <p:txBody>
          <a:bodyPr wrap="square" rtlCol="0">
            <a:spAutoFit/>
          </a:bodyPr>
          <a:lstStyle/>
          <a:p>
            <a:pPr algn="just"/>
            <a:r>
              <a:rPr lang="ru-RU" dirty="0" smtClean="0"/>
              <a:t>Мы выбрали показатели с наибольшей разницей в температуре.</a:t>
            </a:r>
          </a:p>
        </p:txBody>
      </p:sp>
      <p:graphicFrame>
        <p:nvGraphicFramePr>
          <p:cNvPr id="13" name="Таблица 12"/>
          <p:cNvGraphicFramePr>
            <a:graphicFrameLocks noGrp="1"/>
          </p:cNvGraphicFramePr>
          <p:nvPr>
            <p:extLst>
              <p:ext uri="{D42A27DB-BD31-4B8C-83A1-F6EECF244321}">
                <p14:modId xmlns:p14="http://schemas.microsoft.com/office/powerpoint/2010/main" val="1008222060"/>
              </p:ext>
            </p:extLst>
          </p:nvPr>
        </p:nvGraphicFramePr>
        <p:xfrm>
          <a:off x="927351" y="2771675"/>
          <a:ext cx="4198050" cy="1017365"/>
        </p:xfrm>
        <a:graphic>
          <a:graphicData uri="http://schemas.openxmlformats.org/drawingml/2006/table">
            <a:tbl>
              <a:tblPr>
                <a:tableStyleId>{0505E3EF-67EA-436B-97B2-0124C06EBD24}</a:tableStyleId>
              </a:tblPr>
              <a:tblGrid>
                <a:gridCol w="1399350"/>
                <a:gridCol w="1399350"/>
                <a:gridCol w="1399350"/>
              </a:tblGrid>
              <a:tr h="272528">
                <a:tc>
                  <a:txBody>
                    <a:bodyPr/>
                    <a:lstStyle/>
                    <a:p>
                      <a:pPr algn="l" fontAlgn="b"/>
                      <a:r>
                        <a:rPr lang="ru-RU" sz="2000" u="none" strike="noStrike" dirty="0" err="1">
                          <a:effectLst/>
                        </a:rPr>
                        <a:t>внутр.м</a:t>
                      </a:r>
                      <a:r>
                        <a:rPr lang="ru-RU" sz="2000" u="none" strike="noStrike" dirty="0">
                          <a:effectLst/>
                        </a:rPr>
                        <a:t>.</a:t>
                      </a:r>
                      <a:endParaRPr lang="ru-RU" sz="2000" b="0" i="0" u="none" strike="noStrike" dirty="0">
                        <a:solidFill>
                          <a:srgbClr val="000000"/>
                        </a:solidFill>
                        <a:effectLst/>
                        <a:latin typeface="Calibri"/>
                      </a:endParaRPr>
                    </a:p>
                  </a:txBody>
                  <a:tcPr marL="9525" marR="9525" marT="9525" marB="0" anchor="b"/>
                </a:tc>
                <a:tc>
                  <a:txBody>
                    <a:bodyPr/>
                    <a:lstStyle/>
                    <a:p>
                      <a:pPr algn="l" fontAlgn="b"/>
                      <a:r>
                        <a:rPr lang="ru-RU" sz="2000" u="none" strike="noStrike" dirty="0" err="1">
                          <a:effectLst/>
                        </a:rPr>
                        <a:t>внеш.м</a:t>
                      </a:r>
                      <a:r>
                        <a:rPr lang="ru-RU" sz="2000" u="none" strike="noStrike" dirty="0">
                          <a:effectLst/>
                        </a:rPr>
                        <a:t>.</a:t>
                      </a:r>
                      <a:endParaRPr lang="ru-RU" sz="2000" b="0" i="0" u="none" strike="noStrike" dirty="0">
                        <a:solidFill>
                          <a:srgbClr val="000000"/>
                        </a:solidFill>
                        <a:effectLst/>
                        <a:latin typeface="Calibri"/>
                      </a:endParaRPr>
                    </a:p>
                  </a:txBody>
                  <a:tcPr marL="9525" marR="9525" marT="9525" marB="0" anchor="b"/>
                </a:tc>
                <a:tc>
                  <a:txBody>
                    <a:bodyPr/>
                    <a:lstStyle/>
                    <a:p>
                      <a:pPr algn="l" fontAlgn="b"/>
                      <a:r>
                        <a:rPr lang="ru-RU" sz="2000" u="none" strike="noStrike">
                          <a:effectLst/>
                        </a:rPr>
                        <a:t>разница </a:t>
                      </a:r>
                      <a:r>
                        <a:rPr lang="en-US" sz="2000" u="none" strike="noStrike">
                          <a:effectLst/>
                        </a:rPr>
                        <a:t>t</a:t>
                      </a:r>
                      <a:endParaRPr lang="en-US" sz="2000" b="0" i="0" u="none" strike="noStrike">
                        <a:solidFill>
                          <a:srgbClr val="000000"/>
                        </a:solidFill>
                        <a:effectLst/>
                        <a:latin typeface="Calibri"/>
                      </a:endParaRPr>
                    </a:p>
                  </a:txBody>
                  <a:tcPr marL="9525" marR="9525" marT="9525" marB="0" anchor="b"/>
                </a:tc>
              </a:tr>
              <a:tr h="272528">
                <a:tc>
                  <a:txBody>
                    <a:bodyPr/>
                    <a:lstStyle/>
                    <a:p>
                      <a:pPr algn="r" fontAlgn="b"/>
                      <a:r>
                        <a:rPr lang="ru-RU" sz="2000" u="none" strike="noStrike">
                          <a:effectLst/>
                        </a:rPr>
                        <a:t>-7,7</a:t>
                      </a:r>
                      <a:endParaRPr lang="ru-RU" sz="2000" b="0" i="0" u="none" strike="noStrike">
                        <a:solidFill>
                          <a:srgbClr val="000000"/>
                        </a:solidFill>
                        <a:effectLst/>
                        <a:latin typeface="Calibri"/>
                      </a:endParaRPr>
                    </a:p>
                  </a:txBody>
                  <a:tcPr marL="9525" marR="9525" marT="9525" marB="0" anchor="b"/>
                </a:tc>
                <a:tc>
                  <a:txBody>
                    <a:bodyPr/>
                    <a:lstStyle/>
                    <a:p>
                      <a:pPr algn="r" fontAlgn="b"/>
                      <a:r>
                        <a:rPr lang="ru-RU" sz="2000" u="none" strike="noStrike" dirty="0">
                          <a:effectLst/>
                        </a:rPr>
                        <a:t>-17,7</a:t>
                      </a:r>
                      <a:endParaRPr lang="ru-RU" sz="2000" b="0" i="0" u="none" strike="noStrike" dirty="0">
                        <a:solidFill>
                          <a:srgbClr val="000000"/>
                        </a:solidFill>
                        <a:effectLst/>
                        <a:latin typeface="Calibri"/>
                      </a:endParaRPr>
                    </a:p>
                  </a:txBody>
                  <a:tcPr marL="9525" marR="9525" marT="9525" marB="0" anchor="b"/>
                </a:tc>
                <a:tc>
                  <a:txBody>
                    <a:bodyPr/>
                    <a:lstStyle/>
                    <a:p>
                      <a:pPr algn="r" fontAlgn="b"/>
                      <a:r>
                        <a:rPr lang="ru-RU" sz="2000" u="none" strike="noStrike">
                          <a:effectLst/>
                        </a:rPr>
                        <a:t>10,0</a:t>
                      </a:r>
                      <a:endParaRPr lang="ru-RU" sz="2000" b="0" i="0" u="none" strike="noStrike">
                        <a:solidFill>
                          <a:srgbClr val="000000"/>
                        </a:solidFill>
                        <a:effectLst/>
                        <a:latin typeface="Calibri"/>
                      </a:endParaRPr>
                    </a:p>
                  </a:txBody>
                  <a:tcPr marL="9525" marR="9525" marT="9525" marB="0" anchor="b"/>
                </a:tc>
              </a:tr>
              <a:tr h="388715">
                <a:tc>
                  <a:txBody>
                    <a:bodyPr/>
                    <a:lstStyle/>
                    <a:p>
                      <a:pPr algn="r" fontAlgn="b"/>
                      <a:r>
                        <a:rPr lang="ru-RU" sz="2000" u="none" strike="noStrike">
                          <a:effectLst/>
                        </a:rPr>
                        <a:t>-4,4</a:t>
                      </a:r>
                      <a:endParaRPr lang="ru-RU" sz="2000" b="0" i="0" u="none" strike="noStrike">
                        <a:solidFill>
                          <a:srgbClr val="000000"/>
                        </a:solidFill>
                        <a:effectLst/>
                        <a:latin typeface="Calibri"/>
                      </a:endParaRPr>
                    </a:p>
                  </a:txBody>
                  <a:tcPr marL="9525" marR="9525" marT="9525" marB="0" anchor="b"/>
                </a:tc>
                <a:tc>
                  <a:txBody>
                    <a:bodyPr/>
                    <a:lstStyle/>
                    <a:p>
                      <a:pPr algn="r" fontAlgn="b"/>
                      <a:r>
                        <a:rPr lang="ru-RU" sz="2000" u="none" strike="noStrike">
                          <a:effectLst/>
                        </a:rPr>
                        <a:t>-17,3</a:t>
                      </a:r>
                      <a:endParaRPr lang="ru-RU" sz="2000" b="0" i="0" u="none" strike="noStrike">
                        <a:solidFill>
                          <a:srgbClr val="000000"/>
                        </a:solidFill>
                        <a:effectLst/>
                        <a:latin typeface="Calibri"/>
                      </a:endParaRPr>
                    </a:p>
                  </a:txBody>
                  <a:tcPr marL="9525" marR="9525" marT="9525" marB="0" anchor="b"/>
                </a:tc>
                <a:tc>
                  <a:txBody>
                    <a:bodyPr/>
                    <a:lstStyle/>
                    <a:p>
                      <a:pPr algn="r" fontAlgn="b"/>
                      <a:r>
                        <a:rPr lang="ru-RU" sz="2000" u="none" strike="noStrike" dirty="0">
                          <a:effectLst/>
                        </a:rPr>
                        <a:t>12,9</a:t>
                      </a:r>
                      <a:endParaRPr lang="ru-RU" sz="2000" b="0" i="0" u="none" strike="noStrike" dirty="0">
                        <a:solidFill>
                          <a:srgbClr val="000000"/>
                        </a:solidFill>
                        <a:effectLst/>
                        <a:latin typeface="Calibri"/>
                      </a:endParaRPr>
                    </a:p>
                  </a:txBody>
                  <a:tcPr marL="9525" marR="9525" marT="9525" marB="0" anchor="b"/>
                </a:tc>
              </a:tr>
            </a:tbl>
          </a:graphicData>
        </a:graphic>
      </p:graphicFrame>
      <p:sp>
        <p:nvSpPr>
          <p:cNvPr id="14" name="TextBox 13"/>
          <p:cNvSpPr txBox="1"/>
          <p:nvPr/>
        </p:nvSpPr>
        <p:spPr>
          <a:xfrm>
            <a:off x="860831" y="1628800"/>
            <a:ext cx="4505805" cy="923330"/>
          </a:xfrm>
          <a:prstGeom prst="rect">
            <a:avLst/>
          </a:prstGeom>
          <a:noFill/>
        </p:spPr>
        <p:txBody>
          <a:bodyPr wrap="square" rtlCol="0">
            <a:spAutoFit/>
          </a:bodyPr>
          <a:lstStyle/>
          <a:p>
            <a:pPr algn="just"/>
            <a:r>
              <a:rPr lang="ru-RU" dirty="0" smtClean="0"/>
              <a:t>В таблице приведена температура снаружи и внутри трещины, и разница между ними.</a:t>
            </a:r>
            <a:endParaRPr lang="ru-RU" dirty="0"/>
          </a:p>
        </p:txBody>
      </p:sp>
    </p:spTree>
    <p:extLst>
      <p:ext uri="{BB962C8B-B14F-4D97-AF65-F5344CB8AC3E}">
        <p14:creationId xmlns:p14="http://schemas.microsoft.com/office/powerpoint/2010/main" val="3878374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687625"/>
            <a:ext cx="2745377" cy="20590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328" y="692696"/>
            <a:ext cx="2520280" cy="18902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4" name="Таблица 3"/>
          <p:cNvGraphicFramePr>
            <a:graphicFrameLocks noGrp="1"/>
          </p:cNvGraphicFramePr>
          <p:nvPr>
            <p:extLst>
              <p:ext uri="{D42A27DB-BD31-4B8C-83A1-F6EECF244321}">
                <p14:modId xmlns:p14="http://schemas.microsoft.com/office/powerpoint/2010/main" val="2919017730"/>
              </p:ext>
            </p:extLst>
          </p:nvPr>
        </p:nvGraphicFramePr>
        <p:xfrm>
          <a:off x="2483768" y="2852936"/>
          <a:ext cx="4032447" cy="1402485"/>
        </p:xfrm>
        <a:graphic>
          <a:graphicData uri="http://schemas.openxmlformats.org/drawingml/2006/table">
            <a:tbl>
              <a:tblPr>
                <a:tableStyleId>{5DA37D80-6434-44D0-A028-1B22A696006F}</a:tableStyleId>
              </a:tblPr>
              <a:tblGrid>
                <a:gridCol w="1344149"/>
                <a:gridCol w="1344149"/>
                <a:gridCol w="1344149"/>
              </a:tblGrid>
              <a:tr h="467495">
                <a:tc>
                  <a:txBody>
                    <a:bodyPr/>
                    <a:lstStyle/>
                    <a:p>
                      <a:pPr algn="ctr" fontAlgn="b"/>
                      <a:r>
                        <a:rPr lang="ru-RU" sz="2000" u="none" strike="noStrike" dirty="0" err="1">
                          <a:effectLst/>
                        </a:rPr>
                        <a:t>внутр.м</a:t>
                      </a:r>
                      <a:r>
                        <a:rPr lang="ru-RU" sz="2000" u="none" strike="noStrike" dirty="0">
                          <a:effectLst/>
                        </a:rPr>
                        <a:t>.</a:t>
                      </a:r>
                      <a:endParaRPr lang="ru-RU" sz="2000" b="0" i="0" u="none" strike="noStrike" dirty="0">
                        <a:solidFill>
                          <a:srgbClr val="000000"/>
                        </a:solidFill>
                        <a:effectLst/>
                        <a:latin typeface="Calibri"/>
                      </a:endParaRPr>
                    </a:p>
                  </a:txBody>
                  <a:tcPr marL="9525" marR="9525" marT="9525" marB="0" anchor="b"/>
                </a:tc>
                <a:tc>
                  <a:txBody>
                    <a:bodyPr/>
                    <a:lstStyle/>
                    <a:p>
                      <a:pPr algn="ctr" fontAlgn="b"/>
                      <a:r>
                        <a:rPr lang="ru-RU" sz="2000" u="none" strike="noStrike" dirty="0" err="1">
                          <a:effectLst/>
                        </a:rPr>
                        <a:t>внешн.м</a:t>
                      </a:r>
                      <a:r>
                        <a:rPr lang="ru-RU" sz="2000" u="none" strike="noStrike" dirty="0">
                          <a:effectLst/>
                        </a:rPr>
                        <a:t>.</a:t>
                      </a:r>
                      <a:endParaRPr lang="ru-RU" sz="2000" b="0" i="0" u="none" strike="noStrike" dirty="0">
                        <a:solidFill>
                          <a:srgbClr val="000000"/>
                        </a:solidFill>
                        <a:effectLst/>
                        <a:latin typeface="Calibri"/>
                      </a:endParaRPr>
                    </a:p>
                  </a:txBody>
                  <a:tcPr marL="9525" marR="9525" marT="9525" marB="0" anchor="b"/>
                </a:tc>
                <a:tc>
                  <a:txBody>
                    <a:bodyPr/>
                    <a:lstStyle/>
                    <a:p>
                      <a:pPr algn="ctr" fontAlgn="b"/>
                      <a:r>
                        <a:rPr lang="ru-RU" sz="2000" u="none" strike="noStrike" dirty="0">
                          <a:effectLst/>
                        </a:rPr>
                        <a:t>разница </a:t>
                      </a:r>
                      <a:r>
                        <a:rPr lang="en-US" sz="2000" u="none" strike="noStrike" dirty="0">
                          <a:effectLst/>
                        </a:rPr>
                        <a:t>t</a:t>
                      </a:r>
                      <a:endParaRPr lang="en-US" sz="2000" b="0" i="0" u="none" strike="noStrike" dirty="0">
                        <a:solidFill>
                          <a:srgbClr val="000000"/>
                        </a:solidFill>
                        <a:effectLst/>
                        <a:latin typeface="Calibri"/>
                      </a:endParaRPr>
                    </a:p>
                  </a:txBody>
                  <a:tcPr marL="9525" marR="9525" marT="9525" marB="0" anchor="b"/>
                </a:tc>
              </a:tr>
              <a:tr h="467495">
                <a:tc>
                  <a:txBody>
                    <a:bodyPr/>
                    <a:lstStyle/>
                    <a:p>
                      <a:pPr algn="ctr" fontAlgn="b"/>
                      <a:r>
                        <a:rPr lang="ru-RU" sz="2000" u="none" strike="noStrike" dirty="0">
                          <a:effectLst/>
                        </a:rPr>
                        <a:t>-8,1</a:t>
                      </a:r>
                      <a:endParaRPr lang="ru-RU" sz="2000" b="0" i="0" u="none" strike="noStrike" dirty="0">
                        <a:solidFill>
                          <a:srgbClr val="000000"/>
                        </a:solidFill>
                        <a:effectLst/>
                        <a:latin typeface="Calibri"/>
                      </a:endParaRPr>
                    </a:p>
                  </a:txBody>
                  <a:tcPr marL="9525" marR="9525" marT="9525" marB="0" anchor="b"/>
                </a:tc>
                <a:tc>
                  <a:txBody>
                    <a:bodyPr/>
                    <a:lstStyle/>
                    <a:p>
                      <a:pPr algn="ctr" fontAlgn="b"/>
                      <a:r>
                        <a:rPr lang="ru-RU" sz="2000" u="none" strike="noStrike" dirty="0">
                          <a:effectLst/>
                        </a:rPr>
                        <a:t>-16,3</a:t>
                      </a:r>
                      <a:endParaRPr lang="ru-RU" sz="2000" b="0" i="0" u="none" strike="noStrike" dirty="0">
                        <a:solidFill>
                          <a:srgbClr val="000000"/>
                        </a:solidFill>
                        <a:effectLst/>
                        <a:latin typeface="Calibri"/>
                      </a:endParaRPr>
                    </a:p>
                  </a:txBody>
                  <a:tcPr marL="9525" marR="9525" marT="9525" marB="0" anchor="b"/>
                </a:tc>
                <a:tc>
                  <a:txBody>
                    <a:bodyPr/>
                    <a:lstStyle/>
                    <a:p>
                      <a:pPr algn="ctr" fontAlgn="b"/>
                      <a:r>
                        <a:rPr lang="ru-RU" sz="2000" u="none" strike="noStrike" dirty="0">
                          <a:effectLst/>
                        </a:rPr>
                        <a:t>8,2</a:t>
                      </a:r>
                      <a:endParaRPr lang="ru-RU" sz="2000" b="0" i="0" u="none" strike="noStrike" dirty="0">
                        <a:solidFill>
                          <a:srgbClr val="000000"/>
                        </a:solidFill>
                        <a:effectLst/>
                        <a:latin typeface="Calibri"/>
                      </a:endParaRPr>
                    </a:p>
                  </a:txBody>
                  <a:tcPr marL="9525" marR="9525" marT="9525" marB="0" anchor="b"/>
                </a:tc>
              </a:tr>
              <a:tr h="467495">
                <a:tc>
                  <a:txBody>
                    <a:bodyPr/>
                    <a:lstStyle/>
                    <a:p>
                      <a:pPr algn="ctr" fontAlgn="b"/>
                      <a:r>
                        <a:rPr lang="ru-RU" sz="2000" u="none" strike="noStrike">
                          <a:effectLst/>
                        </a:rPr>
                        <a:t>-5,5</a:t>
                      </a:r>
                      <a:endParaRPr lang="ru-RU" sz="2000" b="0" i="0" u="none" strike="noStrike">
                        <a:solidFill>
                          <a:srgbClr val="000000"/>
                        </a:solidFill>
                        <a:effectLst/>
                        <a:latin typeface="Calibri"/>
                      </a:endParaRPr>
                    </a:p>
                  </a:txBody>
                  <a:tcPr marL="9525" marR="9525" marT="9525" marB="0" anchor="b"/>
                </a:tc>
                <a:tc>
                  <a:txBody>
                    <a:bodyPr/>
                    <a:lstStyle/>
                    <a:p>
                      <a:pPr algn="ctr" fontAlgn="b"/>
                      <a:r>
                        <a:rPr lang="ru-RU" sz="2000" u="none" strike="noStrike" dirty="0">
                          <a:effectLst/>
                        </a:rPr>
                        <a:t>-15,9</a:t>
                      </a:r>
                      <a:endParaRPr lang="ru-RU" sz="2000" b="0" i="0" u="none" strike="noStrike" dirty="0">
                        <a:solidFill>
                          <a:srgbClr val="000000"/>
                        </a:solidFill>
                        <a:effectLst/>
                        <a:latin typeface="Calibri"/>
                      </a:endParaRPr>
                    </a:p>
                  </a:txBody>
                  <a:tcPr marL="9525" marR="9525" marT="9525" marB="0" anchor="b"/>
                </a:tc>
                <a:tc>
                  <a:txBody>
                    <a:bodyPr/>
                    <a:lstStyle/>
                    <a:p>
                      <a:pPr algn="ctr" fontAlgn="b"/>
                      <a:r>
                        <a:rPr lang="ru-RU" sz="2000" u="none" strike="noStrike" dirty="0">
                          <a:effectLst/>
                        </a:rPr>
                        <a:t>10,4</a:t>
                      </a:r>
                      <a:endParaRPr lang="ru-RU" sz="2000" b="0" i="0" u="none" strike="noStrike" dirty="0">
                        <a:solidFill>
                          <a:srgbClr val="000000"/>
                        </a:solidFill>
                        <a:effectLst/>
                        <a:latin typeface="Calibri"/>
                      </a:endParaRPr>
                    </a:p>
                  </a:txBody>
                  <a:tcPr marL="9525" marR="9525" marT="9525" marB="0" anchor="b"/>
                </a:tc>
              </a:tr>
            </a:tbl>
          </a:graphicData>
        </a:graphic>
      </p:graphicFrame>
      <p:sp>
        <p:nvSpPr>
          <p:cNvPr id="5" name="TextBox 4"/>
          <p:cNvSpPr txBox="1"/>
          <p:nvPr/>
        </p:nvSpPr>
        <p:spPr>
          <a:xfrm>
            <a:off x="827584" y="4077072"/>
            <a:ext cx="7560840" cy="2123658"/>
          </a:xfrm>
          <a:prstGeom prst="rect">
            <a:avLst/>
          </a:prstGeom>
          <a:noFill/>
        </p:spPr>
        <p:txBody>
          <a:bodyPr wrap="square" rtlCol="0">
            <a:spAutoFit/>
          </a:bodyPr>
          <a:lstStyle/>
          <a:p>
            <a:pPr algn="just"/>
            <a:r>
              <a:rPr lang="ru-RU" sz="3200" dirty="0" smtClean="0"/>
              <a:t>Вывод:</a:t>
            </a:r>
          </a:p>
          <a:p>
            <a:pPr algn="just"/>
            <a:r>
              <a:rPr lang="ru-RU" sz="2000" dirty="0" smtClean="0"/>
              <a:t>В ходе нашего исследования мы выявили, что между плитами из которых построены стены нашей школы образовались трещины так как изоляционный материал износился. Мы считаем что эти дыры будут увеличиваться, поэтому нашей школе  нужны новые стены!</a:t>
            </a:r>
            <a:endParaRPr lang="ru-RU" sz="2000" dirty="0"/>
          </a:p>
        </p:txBody>
      </p:sp>
    </p:spTree>
    <p:extLst>
      <p:ext uri="{BB962C8B-B14F-4D97-AF65-F5344CB8AC3E}">
        <p14:creationId xmlns:p14="http://schemas.microsoft.com/office/powerpoint/2010/main" val="96705338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56</TotalTime>
  <Words>273</Words>
  <Application>Microsoft Office PowerPoint</Application>
  <PresentationFormat>Экран (4:3)</PresentationFormat>
  <Paragraphs>29</Paragraphs>
  <Slides>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Кнопка</vt:lpstr>
      <vt:lpstr>Тепловизор </vt:lpstr>
      <vt:lpstr>Презентация PowerPoint</vt:lpstr>
      <vt:lpstr>Презентация PowerPoint</vt:lpstr>
      <vt:lpstr>Презентация PowerPoint</vt:lpstr>
      <vt:lpstr>Презентация PowerPoint</vt:lpstr>
    </vt:vector>
  </TitlesOfParts>
  <Company>Krokoz™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Тепловизор</dc:title>
  <dc:creator>PUPILS</dc:creator>
  <cp:lastModifiedBy>TEACHER</cp:lastModifiedBy>
  <cp:revision>7</cp:revision>
  <dcterms:created xsi:type="dcterms:W3CDTF">2019-12-07T10:18:58Z</dcterms:created>
  <dcterms:modified xsi:type="dcterms:W3CDTF">2019-12-15T09:44:45Z</dcterms:modified>
</cp:coreProperties>
</file>